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104" d="100"/>
          <a:sy n="104" d="100"/>
        </p:scale>
        <p:origin x="24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32798-DF27-4285-BB74-FA08C8E3D5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tr-TR"/>
          </a:p>
        </p:txBody>
      </p:sp>
      <p:sp>
        <p:nvSpPr>
          <p:cNvPr id="3" name="Subtitle 2">
            <a:extLst>
              <a:ext uri="{FF2B5EF4-FFF2-40B4-BE49-F238E27FC236}">
                <a16:creationId xmlns:a16="http://schemas.microsoft.com/office/drawing/2014/main" id="{9F90A39D-62C4-478E-87B4-177C4EC693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tr-TR"/>
          </a:p>
        </p:txBody>
      </p:sp>
      <p:sp>
        <p:nvSpPr>
          <p:cNvPr id="4" name="Date Placeholder 3">
            <a:extLst>
              <a:ext uri="{FF2B5EF4-FFF2-40B4-BE49-F238E27FC236}">
                <a16:creationId xmlns:a16="http://schemas.microsoft.com/office/drawing/2014/main" id="{38FB6B2C-72E9-416F-A588-E1AB66FF6342}"/>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5" name="Footer Placeholder 4">
            <a:extLst>
              <a:ext uri="{FF2B5EF4-FFF2-40B4-BE49-F238E27FC236}">
                <a16:creationId xmlns:a16="http://schemas.microsoft.com/office/drawing/2014/main" id="{2C5C73D5-833E-4F04-8FD2-5134F48456AC}"/>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A92BD0E7-6B27-403B-9433-0A41B5F472FA}"/>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3247011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3A769-1FB5-45DA-8BB3-419905EF717F}"/>
              </a:ext>
            </a:extLst>
          </p:cNvPr>
          <p:cNvSpPr>
            <a:spLocks noGrp="1"/>
          </p:cNvSpPr>
          <p:nvPr>
            <p:ph type="title"/>
          </p:nvPr>
        </p:nvSpPr>
        <p:spPr/>
        <p:txBody>
          <a:bodyPr/>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58069D19-7C99-43EE-BAAC-436D0161F57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C0AB8ABE-651C-43E8-9F63-6BC111C14D47}"/>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5" name="Footer Placeholder 4">
            <a:extLst>
              <a:ext uri="{FF2B5EF4-FFF2-40B4-BE49-F238E27FC236}">
                <a16:creationId xmlns:a16="http://schemas.microsoft.com/office/drawing/2014/main" id="{DD8F30A9-24DC-4A23-87BB-70FD8B11871C}"/>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4FE1AD34-6EB1-46B4-9048-460C0F71D34E}"/>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1803194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30D2DD-0989-468C-828C-0C195152A8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97D1A846-3F50-4468-AAB9-717ED471BD9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F8E8219E-43A2-4866-9779-A40C5BCF7066}"/>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5" name="Footer Placeholder 4">
            <a:extLst>
              <a:ext uri="{FF2B5EF4-FFF2-40B4-BE49-F238E27FC236}">
                <a16:creationId xmlns:a16="http://schemas.microsoft.com/office/drawing/2014/main" id="{099E473B-7664-433A-B9F0-AECC47356A26}"/>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0CAF5A95-54DC-4878-A599-60D2D2F69F34}"/>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1041029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4A0B5-ACD2-45FF-8CB7-4C7AF5D2C8BC}"/>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79473833-D1E9-4BDA-8D0F-4EBAB999DB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E28EF995-84EC-48BF-B362-EBC48413C0A7}"/>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5" name="Footer Placeholder 4">
            <a:extLst>
              <a:ext uri="{FF2B5EF4-FFF2-40B4-BE49-F238E27FC236}">
                <a16:creationId xmlns:a16="http://schemas.microsoft.com/office/drawing/2014/main" id="{656EE073-8C39-4E8D-890A-D5135A7D1DBA}"/>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FA8FFE78-28F7-4B79-B875-97D5E7379B0D}"/>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2904447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18ED1-CD49-44CF-ABE3-2BBB63B323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tr-TR"/>
          </a:p>
        </p:txBody>
      </p:sp>
      <p:sp>
        <p:nvSpPr>
          <p:cNvPr id="3" name="Text Placeholder 2">
            <a:extLst>
              <a:ext uri="{FF2B5EF4-FFF2-40B4-BE49-F238E27FC236}">
                <a16:creationId xmlns:a16="http://schemas.microsoft.com/office/drawing/2014/main" id="{C56BFDD9-AD11-4C49-B56A-85C9984F85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4DA1D19-1C1F-4F8D-9209-5A9F7AED10ED}"/>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5" name="Footer Placeholder 4">
            <a:extLst>
              <a:ext uri="{FF2B5EF4-FFF2-40B4-BE49-F238E27FC236}">
                <a16:creationId xmlns:a16="http://schemas.microsoft.com/office/drawing/2014/main" id="{58AC1FA3-2AC9-4B4B-819A-DDF165F2D8A1}"/>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E785F3DD-B8F3-48CA-A202-9CB27554CBFC}"/>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3771980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35CEF-5F2B-47E0-BBDB-86222614F626}"/>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9091050C-58B2-4A99-9D8F-D5EB425D239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Content Placeholder 3">
            <a:extLst>
              <a:ext uri="{FF2B5EF4-FFF2-40B4-BE49-F238E27FC236}">
                <a16:creationId xmlns:a16="http://schemas.microsoft.com/office/drawing/2014/main" id="{170E5A8A-0859-43D8-AC76-79925F73C12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Date Placeholder 4">
            <a:extLst>
              <a:ext uri="{FF2B5EF4-FFF2-40B4-BE49-F238E27FC236}">
                <a16:creationId xmlns:a16="http://schemas.microsoft.com/office/drawing/2014/main" id="{310E710D-3ABD-4CBA-9DB5-89441F5377A4}"/>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6" name="Footer Placeholder 5">
            <a:extLst>
              <a:ext uri="{FF2B5EF4-FFF2-40B4-BE49-F238E27FC236}">
                <a16:creationId xmlns:a16="http://schemas.microsoft.com/office/drawing/2014/main" id="{DD3EC9C4-5350-476D-B3B2-CAB4B107F37A}"/>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703A57DA-23B2-4F8F-9E44-BF4352E629FA}"/>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119621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1333D-AF40-490D-A393-F0A063036D8E}"/>
              </a:ext>
            </a:extLst>
          </p:cNvPr>
          <p:cNvSpPr>
            <a:spLocks noGrp="1"/>
          </p:cNvSpPr>
          <p:nvPr>
            <p:ph type="title"/>
          </p:nvPr>
        </p:nvSpPr>
        <p:spPr>
          <a:xfrm>
            <a:off x="839788" y="365125"/>
            <a:ext cx="10515600" cy="1325563"/>
          </a:xfrm>
        </p:spPr>
        <p:txBody>
          <a:bodyPr/>
          <a:lstStyle/>
          <a:p>
            <a:r>
              <a:rPr lang="en-US"/>
              <a:t>Click to edit Master title style</a:t>
            </a:r>
            <a:endParaRPr lang="tr-TR"/>
          </a:p>
        </p:txBody>
      </p:sp>
      <p:sp>
        <p:nvSpPr>
          <p:cNvPr id="3" name="Text Placeholder 2">
            <a:extLst>
              <a:ext uri="{FF2B5EF4-FFF2-40B4-BE49-F238E27FC236}">
                <a16:creationId xmlns:a16="http://schemas.microsoft.com/office/drawing/2014/main" id="{E0BD6DCC-422E-4FBE-B609-F34D9B5EB9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7100A35-0FEF-4751-9B11-2A9AD130C5A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Text Placeholder 4">
            <a:extLst>
              <a:ext uri="{FF2B5EF4-FFF2-40B4-BE49-F238E27FC236}">
                <a16:creationId xmlns:a16="http://schemas.microsoft.com/office/drawing/2014/main" id="{78761922-F922-4515-BBD1-964026041C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170AB58-D6C6-405B-8548-EE2F591BCFA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7" name="Date Placeholder 6">
            <a:extLst>
              <a:ext uri="{FF2B5EF4-FFF2-40B4-BE49-F238E27FC236}">
                <a16:creationId xmlns:a16="http://schemas.microsoft.com/office/drawing/2014/main" id="{EF5419C3-B636-40AA-AC53-637ED9AB8189}"/>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8" name="Footer Placeholder 7">
            <a:extLst>
              <a:ext uri="{FF2B5EF4-FFF2-40B4-BE49-F238E27FC236}">
                <a16:creationId xmlns:a16="http://schemas.microsoft.com/office/drawing/2014/main" id="{3FB5FF71-F25A-45E0-A47E-D0F413239C99}"/>
              </a:ext>
            </a:extLst>
          </p:cNvPr>
          <p:cNvSpPr>
            <a:spLocks noGrp="1"/>
          </p:cNvSpPr>
          <p:nvPr>
            <p:ph type="ftr" sz="quarter" idx="11"/>
          </p:nvPr>
        </p:nvSpPr>
        <p:spPr/>
        <p:txBody>
          <a:bodyPr/>
          <a:lstStyle/>
          <a:p>
            <a:endParaRPr lang="tr-TR"/>
          </a:p>
        </p:txBody>
      </p:sp>
      <p:sp>
        <p:nvSpPr>
          <p:cNvPr id="9" name="Slide Number Placeholder 8">
            <a:extLst>
              <a:ext uri="{FF2B5EF4-FFF2-40B4-BE49-F238E27FC236}">
                <a16:creationId xmlns:a16="http://schemas.microsoft.com/office/drawing/2014/main" id="{814F63EC-5F7E-406E-A3F5-2478B6F9756B}"/>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4136798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CF1C8-15A2-47D1-A5C7-3AA463BBA9B7}"/>
              </a:ext>
            </a:extLst>
          </p:cNvPr>
          <p:cNvSpPr>
            <a:spLocks noGrp="1"/>
          </p:cNvSpPr>
          <p:nvPr>
            <p:ph type="title"/>
          </p:nvPr>
        </p:nvSpPr>
        <p:spPr/>
        <p:txBody>
          <a:bodyPr/>
          <a:lstStyle/>
          <a:p>
            <a:r>
              <a:rPr lang="en-US"/>
              <a:t>Click to edit Master title style</a:t>
            </a:r>
            <a:endParaRPr lang="tr-TR"/>
          </a:p>
        </p:txBody>
      </p:sp>
      <p:sp>
        <p:nvSpPr>
          <p:cNvPr id="3" name="Date Placeholder 2">
            <a:extLst>
              <a:ext uri="{FF2B5EF4-FFF2-40B4-BE49-F238E27FC236}">
                <a16:creationId xmlns:a16="http://schemas.microsoft.com/office/drawing/2014/main" id="{CC5D841F-94E6-4D21-906F-B1798196286A}"/>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4" name="Footer Placeholder 3">
            <a:extLst>
              <a:ext uri="{FF2B5EF4-FFF2-40B4-BE49-F238E27FC236}">
                <a16:creationId xmlns:a16="http://schemas.microsoft.com/office/drawing/2014/main" id="{02BA7778-46F7-4FA6-BD38-A95716EAFF62}"/>
              </a:ext>
            </a:extLst>
          </p:cNvPr>
          <p:cNvSpPr>
            <a:spLocks noGrp="1"/>
          </p:cNvSpPr>
          <p:nvPr>
            <p:ph type="ftr" sz="quarter" idx="11"/>
          </p:nvPr>
        </p:nvSpPr>
        <p:spPr/>
        <p:txBody>
          <a:bodyPr/>
          <a:lstStyle/>
          <a:p>
            <a:endParaRPr lang="tr-TR"/>
          </a:p>
        </p:txBody>
      </p:sp>
      <p:sp>
        <p:nvSpPr>
          <p:cNvPr id="5" name="Slide Number Placeholder 4">
            <a:extLst>
              <a:ext uri="{FF2B5EF4-FFF2-40B4-BE49-F238E27FC236}">
                <a16:creationId xmlns:a16="http://schemas.microsoft.com/office/drawing/2014/main" id="{8CF3F8B3-C41B-46B7-BAE5-DD09DF6075BA}"/>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1611364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897ABF-754F-46BC-9BB9-11C9DE2C639F}"/>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3" name="Footer Placeholder 2">
            <a:extLst>
              <a:ext uri="{FF2B5EF4-FFF2-40B4-BE49-F238E27FC236}">
                <a16:creationId xmlns:a16="http://schemas.microsoft.com/office/drawing/2014/main" id="{BCBD00FA-3489-4D1F-A973-FB92849D67F7}"/>
              </a:ext>
            </a:extLst>
          </p:cNvPr>
          <p:cNvSpPr>
            <a:spLocks noGrp="1"/>
          </p:cNvSpPr>
          <p:nvPr>
            <p:ph type="ftr" sz="quarter" idx="11"/>
          </p:nvPr>
        </p:nvSpPr>
        <p:spPr/>
        <p:txBody>
          <a:bodyPr/>
          <a:lstStyle/>
          <a:p>
            <a:endParaRPr lang="tr-TR"/>
          </a:p>
        </p:txBody>
      </p:sp>
      <p:sp>
        <p:nvSpPr>
          <p:cNvPr id="4" name="Slide Number Placeholder 3">
            <a:extLst>
              <a:ext uri="{FF2B5EF4-FFF2-40B4-BE49-F238E27FC236}">
                <a16:creationId xmlns:a16="http://schemas.microsoft.com/office/drawing/2014/main" id="{45151311-BB34-4C0B-A095-B973FE739324}"/>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1556841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DC4A9-6234-4569-A17A-72832F29D4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Content Placeholder 2">
            <a:extLst>
              <a:ext uri="{FF2B5EF4-FFF2-40B4-BE49-F238E27FC236}">
                <a16:creationId xmlns:a16="http://schemas.microsoft.com/office/drawing/2014/main" id="{60444803-0249-4F08-BA08-42D9631608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Text Placeholder 3">
            <a:extLst>
              <a:ext uri="{FF2B5EF4-FFF2-40B4-BE49-F238E27FC236}">
                <a16:creationId xmlns:a16="http://schemas.microsoft.com/office/drawing/2014/main" id="{3673C928-B910-43F9-8D83-48C3E7EF86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E87A71-61CB-4AA4-A030-70D7463FC177}"/>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6" name="Footer Placeholder 5">
            <a:extLst>
              <a:ext uri="{FF2B5EF4-FFF2-40B4-BE49-F238E27FC236}">
                <a16:creationId xmlns:a16="http://schemas.microsoft.com/office/drawing/2014/main" id="{DD361FE1-5561-4D00-8524-BBD69DE0DE1A}"/>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9B593527-292A-44D6-95CC-96B295D44DD8}"/>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2337389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0DA58-C418-40A4-B9AB-2AF4556111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Picture Placeholder 2">
            <a:extLst>
              <a:ext uri="{FF2B5EF4-FFF2-40B4-BE49-F238E27FC236}">
                <a16:creationId xmlns:a16="http://schemas.microsoft.com/office/drawing/2014/main" id="{16C45BC2-FBB3-4874-BBEF-B71BCA1113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Text Placeholder 3">
            <a:extLst>
              <a:ext uri="{FF2B5EF4-FFF2-40B4-BE49-F238E27FC236}">
                <a16:creationId xmlns:a16="http://schemas.microsoft.com/office/drawing/2014/main" id="{5C2596BB-161F-4015-BF50-8AE259ED18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9631A91-3618-42B9-AE3A-5FE956032E1A}"/>
              </a:ext>
            </a:extLst>
          </p:cNvPr>
          <p:cNvSpPr>
            <a:spLocks noGrp="1"/>
          </p:cNvSpPr>
          <p:nvPr>
            <p:ph type="dt" sz="half" idx="10"/>
          </p:nvPr>
        </p:nvSpPr>
        <p:spPr/>
        <p:txBody>
          <a:bodyPr/>
          <a:lstStyle/>
          <a:p>
            <a:fld id="{44445621-18C0-4D17-BFE6-5A2EA5E28EE8}" type="datetimeFigureOut">
              <a:rPr lang="tr-TR" smtClean="0"/>
              <a:t>24.02.2024</a:t>
            </a:fld>
            <a:endParaRPr lang="tr-TR"/>
          </a:p>
        </p:txBody>
      </p:sp>
      <p:sp>
        <p:nvSpPr>
          <p:cNvPr id="6" name="Footer Placeholder 5">
            <a:extLst>
              <a:ext uri="{FF2B5EF4-FFF2-40B4-BE49-F238E27FC236}">
                <a16:creationId xmlns:a16="http://schemas.microsoft.com/office/drawing/2014/main" id="{1639330F-EF82-41CE-BD6C-C2509C03F6D4}"/>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D53A88BD-EE87-40D4-9481-2548062D0A6F}"/>
              </a:ext>
            </a:extLst>
          </p:cNvPr>
          <p:cNvSpPr>
            <a:spLocks noGrp="1"/>
          </p:cNvSpPr>
          <p:nvPr>
            <p:ph type="sldNum" sz="quarter" idx="12"/>
          </p:nvPr>
        </p:nvSpPr>
        <p:spPr/>
        <p:txBody>
          <a:bodyPr/>
          <a:lstStyle/>
          <a:p>
            <a:fld id="{FEEE1182-6A9D-4031-A1E9-C82D49C079AC}" type="slidenum">
              <a:rPr lang="tr-TR" smtClean="0"/>
              <a:t>‹#›</a:t>
            </a:fld>
            <a:endParaRPr lang="tr-TR"/>
          </a:p>
        </p:txBody>
      </p:sp>
    </p:spTree>
    <p:extLst>
      <p:ext uri="{BB962C8B-B14F-4D97-AF65-F5344CB8AC3E}">
        <p14:creationId xmlns:p14="http://schemas.microsoft.com/office/powerpoint/2010/main" val="3314953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DE2CF8-69A4-45B7-A873-231CEF9876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tr-TR"/>
          </a:p>
        </p:txBody>
      </p:sp>
      <p:sp>
        <p:nvSpPr>
          <p:cNvPr id="3" name="Text Placeholder 2">
            <a:extLst>
              <a:ext uri="{FF2B5EF4-FFF2-40B4-BE49-F238E27FC236}">
                <a16:creationId xmlns:a16="http://schemas.microsoft.com/office/drawing/2014/main" id="{E277F8D4-45BA-4A5D-82A8-24637AE511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3EE863A6-4C08-48A9-9979-043038457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445621-18C0-4D17-BFE6-5A2EA5E28EE8}" type="datetimeFigureOut">
              <a:rPr lang="tr-TR" smtClean="0"/>
              <a:t>24.02.2024</a:t>
            </a:fld>
            <a:endParaRPr lang="tr-TR"/>
          </a:p>
        </p:txBody>
      </p:sp>
      <p:sp>
        <p:nvSpPr>
          <p:cNvPr id="5" name="Footer Placeholder 4">
            <a:extLst>
              <a:ext uri="{FF2B5EF4-FFF2-40B4-BE49-F238E27FC236}">
                <a16:creationId xmlns:a16="http://schemas.microsoft.com/office/drawing/2014/main" id="{1CDF3139-47A5-42C8-8AE3-B89C4347B5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a:extLst>
              <a:ext uri="{FF2B5EF4-FFF2-40B4-BE49-F238E27FC236}">
                <a16:creationId xmlns:a16="http://schemas.microsoft.com/office/drawing/2014/main" id="{E39D4A43-041E-4046-8B2D-AFEE8E28A4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EE1182-6A9D-4031-A1E9-C82D49C079AC}" type="slidenum">
              <a:rPr lang="tr-TR" smtClean="0"/>
              <a:t>‹#›</a:t>
            </a:fld>
            <a:endParaRPr lang="tr-TR"/>
          </a:p>
        </p:txBody>
      </p:sp>
    </p:spTree>
    <p:extLst>
      <p:ext uri="{BB962C8B-B14F-4D97-AF65-F5344CB8AC3E}">
        <p14:creationId xmlns:p14="http://schemas.microsoft.com/office/powerpoint/2010/main" val="173342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550A8BF-5482-4586-BFAC-BD456E22D57D}"/>
              </a:ext>
            </a:extLst>
          </p:cNvPr>
          <p:cNvPicPr>
            <a:picLocks noChangeAspect="1"/>
          </p:cNvPicPr>
          <p:nvPr/>
        </p:nvPicPr>
        <p:blipFill>
          <a:blip r:embed="rId2"/>
          <a:stretch>
            <a:fillRect/>
          </a:stretch>
        </p:blipFill>
        <p:spPr>
          <a:xfrm>
            <a:off x="6095999" y="1605312"/>
            <a:ext cx="6084000" cy="3863835"/>
          </a:xfrm>
          <a:prstGeom prst="rect">
            <a:avLst/>
          </a:prstGeom>
        </p:spPr>
      </p:pic>
      <p:sp>
        <p:nvSpPr>
          <p:cNvPr id="5" name="TextBox 4">
            <a:extLst>
              <a:ext uri="{FF2B5EF4-FFF2-40B4-BE49-F238E27FC236}">
                <a16:creationId xmlns:a16="http://schemas.microsoft.com/office/drawing/2014/main" id="{59BAD3A4-0AB2-4193-AA1A-7D0AF986AF45}"/>
              </a:ext>
            </a:extLst>
          </p:cNvPr>
          <p:cNvSpPr txBox="1"/>
          <p:nvPr/>
        </p:nvSpPr>
        <p:spPr>
          <a:xfrm>
            <a:off x="323273" y="1681021"/>
            <a:ext cx="5671127" cy="3508653"/>
          </a:xfrm>
          <a:prstGeom prst="rect">
            <a:avLst/>
          </a:prstGeom>
          <a:noFill/>
        </p:spPr>
        <p:txBody>
          <a:bodyPr wrap="square" rtlCol="0">
            <a:spAutoFit/>
          </a:bodyPr>
          <a:lstStyle/>
          <a:p>
            <a:r>
              <a:rPr lang="tr-TR" sz="3000" b="1" dirty="0">
                <a:solidFill>
                  <a:srgbClr val="C00000"/>
                </a:solidFill>
              </a:rPr>
              <a:t>Dijitalleşme- Büyüme - Özel Sektör</a:t>
            </a:r>
          </a:p>
          <a:p>
            <a:endParaRPr lang="tr-TR" sz="3000" b="1" dirty="0">
              <a:solidFill>
                <a:srgbClr val="C00000"/>
              </a:solidFill>
            </a:endParaRPr>
          </a:p>
          <a:p>
            <a:pPr algn="ctr"/>
            <a:r>
              <a:rPr lang="en-US" sz="2800" dirty="0">
                <a:solidFill>
                  <a:srgbClr val="C00000"/>
                </a:solidFill>
              </a:rPr>
              <a:t>“</a:t>
            </a:r>
            <a:r>
              <a:rPr lang="tr-TR" sz="2800" b="1" i="1" dirty="0">
                <a:solidFill>
                  <a:srgbClr val="C00000"/>
                </a:solidFill>
              </a:rPr>
              <a:t>Finansal okunurluğun artması öngörüyü artırır. Öngörünün artması da oynaklığı düşürür ve istikrarlı büyüme sağlar.</a:t>
            </a:r>
            <a:r>
              <a:rPr lang="en-US" sz="2800" dirty="0">
                <a:solidFill>
                  <a:srgbClr val="C00000"/>
                </a:solidFill>
              </a:rPr>
              <a:t> “</a:t>
            </a:r>
            <a:endParaRPr lang="tr-TR" sz="2800" b="1" i="1" dirty="0">
              <a:solidFill>
                <a:srgbClr val="C00000"/>
              </a:solidFill>
            </a:endParaRPr>
          </a:p>
          <a:p>
            <a:endParaRPr lang="tr-TR" sz="3000" b="1" dirty="0">
              <a:solidFill>
                <a:srgbClr val="C00000"/>
              </a:solidFill>
            </a:endParaRPr>
          </a:p>
          <a:p>
            <a:pPr algn="r"/>
            <a:r>
              <a:rPr lang="tr-TR" sz="2000" b="1" dirty="0">
                <a:solidFill>
                  <a:srgbClr val="C00000"/>
                </a:solidFill>
              </a:rPr>
              <a:t>Dr. Hakan YURDAKUL, Mart 2024</a:t>
            </a:r>
          </a:p>
        </p:txBody>
      </p:sp>
    </p:spTree>
    <p:extLst>
      <p:ext uri="{BB962C8B-B14F-4D97-AF65-F5344CB8AC3E}">
        <p14:creationId xmlns:p14="http://schemas.microsoft.com/office/powerpoint/2010/main" val="1492819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8EE677-1784-4B1B-BAF2-0D8CBEA3DFDA}"/>
              </a:ext>
            </a:extLst>
          </p:cNvPr>
          <p:cNvPicPr>
            <a:picLocks noChangeAspect="1"/>
          </p:cNvPicPr>
          <p:nvPr/>
        </p:nvPicPr>
        <p:blipFill>
          <a:blip r:embed="rId2"/>
          <a:stretch>
            <a:fillRect/>
          </a:stretch>
        </p:blipFill>
        <p:spPr>
          <a:xfrm>
            <a:off x="331471" y="4812060"/>
            <a:ext cx="9016765" cy="1987468"/>
          </a:xfrm>
          <a:prstGeom prst="rect">
            <a:avLst/>
          </a:prstGeom>
        </p:spPr>
      </p:pic>
      <p:pic>
        <p:nvPicPr>
          <p:cNvPr id="6" name="Picture 5">
            <a:extLst>
              <a:ext uri="{FF2B5EF4-FFF2-40B4-BE49-F238E27FC236}">
                <a16:creationId xmlns:a16="http://schemas.microsoft.com/office/drawing/2014/main" id="{535C9409-3A66-4EB9-9DE8-B48FDBEC60EC}"/>
              </a:ext>
            </a:extLst>
          </p:cNvPr>
          <p:cNvPicPr>
            <a:picLocks noChangeAspect="1"/>
          </p:cNvPicPr>
          <p:nvPr/>
        </p:nvPicPr>
        <p:blipFill>
          <a:blip r:embed="rId3"/>
          <a:stretch>
            <a:fillRect/>
          </a:stretch>
        </p:blipFill>
        <p:spPr>
          <a:xfrm>
            <a:off x="331472" y="547999"/>
            <a:ext cx="9016765" cy="1993565"/>
          </a:xfrm>
          <a:prstGeom prst="rect">
            <a:avLst/>
          </a:prstGeom>
        </p:spPr>
      </p:pic>
      <p:pic>
        <p:nvPicPr>
          <p:cNvPr id="7" name="Picture 6">
            <a:extLst>
              <a:ext uri="{FF2B5EF4-FFF2-40B4-BE49-F238E27FC236}">
                <a16:creationId xmlns:a16="http://schemas.microsoft.com/office/drawing/2014/main" id="{2962CE86-8079-4437-9A2C-DBC032FA2D55}"/>
              </a:ext>
            </a:extLst>
          </p:cNvPr>
          <p:cNvPicPr>
            <a:picLocks noChangeAspect="1"/>
          </p:cNvPicPr>
          <p:nvPr/>
        </p:nvPicPr>
        <p:blipFill>
          <a:blip r:embed="rId4"/>
          <a:stretch>
            <a:fillRect/>
          </a:stretch>
        </p:blipFill>
        <p:spPr>
          <a:xfrm>
            <a:off x="331472" y="2681599"/>
            <a:ext cx="9016765" cy="1993565"/>
          </a:xfrm>
          <a:prstGeom prst="rect">
            <a:avLst/>
          </a:prstGeom>
        </p:spPr>
      </p:pic>
      <p:sp>
        <p:nvSpPr>
          <p:cNvPr id="3" name="TextBox 2">
            <a:extLst>
              <a:ext uri="{FF2B5EF4-FFF2-40B4-BE49-F238E27FC236}">
                <a16:creationId xmlns:a16="http://schemas.microsoft.com/office/drawing/2014/main" id="{F0949587-DA12-43B8-8DFD-0142A1102689}"/>
              </a:ext>
            </a:extLst>
          </p:cNvPr>
          <p:cNvSpPr txBox="1"/>
          <p:nvPr/>
        </p:nvSpPr>
        <p:spPr>
          <a:xfrm>
            <a:off x="331471" y="27708"/>
            <a:ext cx="11528020" cy="461665"/>
          </a:xfrm>
          <a:prstGeom prst="rect">
            <a:avLst/>
          </a:prstGeom>
          <a:noFill/>
        </p:spPr>
        <p:txBody>
          <a:bodyPr wrap="square" rtlCol="0">
            <a:spAutoFit/>
          </a:bodyPr>
          <a:lstStyle/>
          <a:p>
            <a:r>
              <a:rPr lang="tr-TR" sz="2400" b="1" dirty="0">
                <a:solidFill>
                  <a:srgbClr val="C00000"/>
                </a:solidFill>
              </a:rPr>
              <a:t>Gelişmekte Olan Ekonomiler – GSMH, İhracat ve Gelen Uluslararası Doğrudan Yatırımlar</a:t>
            </a:r>
          </a:p>
        </p:txBody>
      </p:sp>
      <p:sp>
        <p:nvSpPr>
          <p:cNvPr id="4" name="TextBox 3">
            <a:extLst>
              <a:ext uri="{FF2B5EF4-FFF2-40B4-BE49-F238E27FC236}">
                <a16:creationId xmlns:a16="http://schemas.microsoft.com/office/drawing/2014/main" id="{7848FC77-E2DC-4278-A796-CD65644F8DF2}"/>
              </a:ext>
            </a:extLst>
          </p:cNvPr>
          <p:cNvSpPr txBox="1"/>
          <p:nvPr/>
        </p:nvSpPr>
        <p:spPr>
          <a:xfrm>
            <a:off x="9430327" y="547999"/>
            <a:ext cx="2429164" cy="2031325"/>
          </a:xfrm>
          <a:prstGeom prst="rect">
            <a:avLst/>
          </a:prstGeom>
          <a:noFill/>
        </p:spPr>
        <p:txBody>
          <a:bodyPr wrap="square" rtlCol="0">
            <a:spAutoFit/>
          </a:bodyPr>
          <a:lstStyle/>
          <a:p>
            <a:pPr marL="176213" indent="-176213">
              <a:buFont typeface="Arial" panose="020B0604020202020204" pitchFamily="34" charset="0"/>
              <a:buChar char="•"/>
            </a:pPr>
            <a:r>
              <a:rPr lang="tr-TR" dirty="0"/>
              <a:t>En büyük 7’inci ekonomi</a:t>
            </a:r>
          </a:p>
          <a:p>
            <a:pPr marL="176213" indent="-176213">
              <a:buFont typeface="Arial" panose="020B0604020202020204" pitchFamily="34" charset="0"/>
              <a:buChar char="•"/>
            </a:pPr>
            <a:r>
              <a:rPr lang="tr-TR" dirty="0"/>
              <a:t>2010-2022 iç ve dış gelişmelerle görece düşük büyüme</a:t>
            </a:r>
          </a:p>
          <a:p>
            <a:pPr marL="176213" indent="-176213">
              <a:buFont typeface="Arial" panose="020B0604020202020204" pitchFamily="34" charset="0"/>
              <a:buChar char="•"/>
            </a:pPr>
            <a:r>
              <a:rPr lang="tr-TR" dirty="0"/>
              <a:t>Büyümede paradigma değişimi</a:t>
            </a:r>
          </a:p>
        </p:txBody>
      </p:sp>
      <p:sp>
        <p:nvSpPr>
          <p:cNvPr id="9" name="TextBox 8">
            <a:extLst>
              <a:ext uri="{FF2B5EF4-FFF2-40B4-BE49-F238E27FC236}">
                <a16:creationId xmlns:a16="http://schemas.microsoft.com/office/drawing/2014/main" id="{8C7E9F35-3874-4564-A5D4-704EAE455292}"/>
              </a:ext>
            </a:extLst>
          </p:cNvPr>
          <p:cNvSpPr txBox="1"/>
          <p:nvPr/>
        </p:nvSpPr>
        <p:spPr>
          <a:xfrm>
            <a:off x="9430327" y="2662718"/>
            <a:ext cx="2429164" cy="1754326"/>
          </a:xfrm>
          <a:prstGeom prst="rect">
            <a:avLst/>
          </a:prstGeom>
          <a:noFill/>
        </p:spPr>
        <p:txBody>
          <a:bodyPr wrap="square" rtlCol="0">
            <a:spAutoFit/>
          </a:bodyPr>
          <a:lstStyle/>
          <a:p>
            <a:pPr marL="176213" indent="-176213">
              <a:buFont typeface="Arial" panose="020B0604020202020204" pitchFamily="34" charset="0"/>
              <a:buChar char="•"/>
            </a:pPr>
            <a:r>
              <a:rPr lang="tr-TR" dirty="0"/>
              <a:t>En büyük 7’inci ihracatçı </a:t>
            </a:r>
            <a:r>
              <a:rPr lang="tr-TR" sz="1200" dirty="0"/>
              <a:t>(5’inci ithalatçı)</a:t>
            </a:r>
          </a:p>
          <a:p>
            <a:pPr marL="176213" indent="-176213">
              <a:buFont typeface="Arial" panose="020B0604020202020204" pitchFamily="34" charset="0"/>
              <a:buChar char="•"/>
            </a:pPr>
            <a:r>
              <a:rPr lang="tr-TR" dirty="0"/>
              <a:t>En yüksek 2’nci ihracat artışı </a:t>
            </a:r>
            <a:r>
              <a:rPr lang="tr-TR" sz="1200" dirty="0"/>
              <a:t>(7’inci ithalat)</a:t>
            </a:r>
          </a:p>
          <a:p>
            <a:pPr marL="176213" indent="-176213">
              <a:buFont typeface="Arial" panose="020B0604020202020204" pitchFamily="34" charset="0"/>
              <a:buChar char="•"/>
            </a:pPr>
            <a:r>
              <a:rPr lang="tr-TR" dirty="0"/>
              <a:t>Büyümede paradigma değişimi</a:t>
            </a:r>
          </a:p>
        </p:txBody>
      </p:sp>
      <p:sp>
        <p:nvSpPr>
          <p:cNvPr id="10" name="TextBox 9">
            <a:extLst>
              <a:ext uri="{FF2B5EF4-FFF2-40B4-BE49-F238E27FC236}">
                <a16:creationId xmlns:a16="http://schemas.microsoft.com/office/drawing/2014/main" id="{F7AFE202-1C45-488A-851E-249FC2B6881C}"/>
              </a:ext>
            </a:extLst>
          </p:cNvPr>
          <p:cNvSpPr txBox="1"/>
          <p:nvPr/>
        </p:nvSpPr>
        <p:spPr>
          <a:xfrm>
            <a:off x="9430327" y="4812060"/>
            <a:ext cx="2429164" cy="1846659"/>
          </a:xfrm>
          <a:prstGeom prst="rect">
            <a:avLst/>
          </a:prstGeom>
          <a:noFill/>
        </p:spPr>
        <p:txBody>
          <a:bodyPr wrap="square" rtlCol="0">
            <a:spAutoFit/>
          </a:bodyPr>
          <a:lstStyle/>
          <a:p>
            <a:pPr marL="176213" indent="-176213">
              <a:buFont typeface="Arial" panose="020B0604020202020204" pitchFamily="34" charset="0"/>
              <a:buChar char="•"/>
            </a:pPr>
            <a:r>
              <a:rPr lang="tr-TR" dirty="0"/>
              <a:t>En büyük 15’inci gelen stok </a:t>
            </a:r>
            <a:r>
              <a:rPr lang="tr-TR" sz="1200" dirty="0"/>
              <a:t>(14’üncü giden)</a:t>
            </a:r>
          </a:p>
          <a:p>
            <a:pPr marL="176213" indent="-176213">
              <a:buFont typeface="Arial" panose="020B0604020202020204" pitchFamily="34" charset="0"/>
              <a:buChar char="•"/>
            </a:pPr>
            <a:r>
              <a:rPr lang="tr-TR" dirty="0"/>
              <a:t>Gelen stokta en büyük düşüş </a:t>
            </a:r>
            <a:r>
              <a:rPr lang="tr-TR" sz="1200" dirty="0"/>
              <a:t>(gidende 11’inci artış)</a:t>
            </a:r>
          </a:p>
          <a:p>
            <a:pPr marL="176213" indent="-176213">
              <a:buFont typeface="Arial" panose="020B0604020202020204" pitchFamily="34" charset="0"/>
              <a:buChar char="•"/>
            </a:pPr>
            <a:r>
              <a:rPr lang="tr-TR" dirty="0"/>
              <a:t>Küreselleşme </a:t>
            </a:r>
            <a:r>
              <a:rPr lang="tr-TR" sz="1200" dirty="0"/>
              <a:t>(Maliyet ve katma değer odaklılığı)</a:t>
            </a:r>
          </a:p>
        </p:txBody>
      </p:sp>
      <p:sp>
        <p:nvSpPr>
          <p:cNvPr id="11" name="TextBox 10">
            <a:extLst>
              <a:ext uri="{FF2B5EF4-FFF2-40B4-BE49-F238E27FC236}">
                <a16:creationId xmlns:a16="http://schemas.microsoft.com/office/drawing/2014/main" id="{2362B3CF-A91A-4CD7-ACEE-EB6CEAA17089}"/>
              </a:ext>
            </a:extLst>
          </p:cNvPr>
          <p:cNvSpPr txBox="1"/>
          <p:nvPr/>
        </p:nvSpPr>
        <p:spPr>
          <a:xfrm>
            <a:off x="11674764" y="6557818"/>
            <a:ext cx="517236" cy="338554"/>
          </a:xfrm>
          <a:prstGeom prst="rect">
            <a:avLst/>
          </a:prstGeom>
          <a:noFill/>
        </p:spPr>
        <p:txBody>
          <a:bodyPr wrap="square" rtlCol="0">
            <a:spAutoFit/>
          </a:bodyPr>
          <a:lstStyle/>
          <a:p>
            <a:pPr algn="r"/>
            <a:r>
              <a:rPr lang="tr-TR" sz="1600" dirty="0"/>
              <a:t>1/3</a:t>
            </a:r>
          </a:p>
        </p:txBody>
      </p:sp>
    </p:spTree>
    <p:extLst>
      <p:ext uri="{BB962C8B-B14F-4D97-AF65-F5344CB8AC3E}">
        <p14:creationId xmlns:p14="http://schemas.microsoft.com/office/powerpoint/2010/main" val="4136266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723D58-9020-49F7-AB5D-36AC5206A347}"/>
              </a:ext>
            </a:extLst>
          </p:cNvPr>
          <p:cNvPicPr>
            <a:picLocks noChangeAspect="1"/>
          </p:cNvPicPr>
          <p:nvPr/>
        </p:nvPicPr>
        <p:blipFill>
          <a:blip r:embed="rId2"/>
          <a:stretch>
            <a:fillRect/>
          </a:stretch>
        </p:blipFill>
        <p:spPr>
          <a:xfrm>
            <a:off x="328331" y="3914529"/>
            <a:ext cx="9016765" cy="2889754"/>
          </a:xfrm>
          <a:prstGeom prst="rect">
            <a:avLst/>
          </a:prstGeom>
        </p:spPr>
      </p:pic>
      <p:pic>
        <p:nvPicPr>
          <p:cNvPr id="8" name="Picture 7">
            <a:extLst>
              <a:ext uri="{FF2B5EF4-FFF2-40B4-BE49-F238E27FC236}">
                <a16:creationId xmlns:a16="http://schemas.microsoft.com/office/drawing/2014/main" id="{503F5F4E-1E96-494A-A633-BFCD546BCE3B}"/>
              </a:ext>
            </a:extLst>
          </p:cNvPr>
          <p:cNvPicPr>
            <a:picLocks noChangeAspect="1"/>
          </p:cNvPicPr>
          <p:nvPr/>
        </p:nvPicPr>
        <p:blipFill>
          <a:blip r:embed="rId3"/>
          <a:stretch>
            <a:fillRect/>
          </a:stretch>
        </p:blipFill>
        <p:spPr>
          <a:xfrm>
            <a:off x="331288" y="542385"/>
            <a:ext cx="8998476" cy="2895851"/>
          </a:xfrm>
          <a:prstGeom prst="rect">
            <a:avLst/>
          </a:prstGeom>
        </p:spPr>
      </p:pic>
      <p:sp>
        <p:nvSpPr>
          <p:cNvPr id="9" name="TextBox 8">
            <a:extLst>
              <a:ext uri="{FF2B5EF4-FFF2-40B4-BE49-F238E27FC236}">
                <a16:creationId xmlns:a16="http://schemas.microsoft.com/office/drawing/2014/main" id="{F7D10E11-9327-4DA1-9515-8C64CCE43800}"/>
              </a:ext>
            </a:extLst>
          </p:cNvPr>
          <p:cNvSpPr txBox="1"/>
          <p:nvPr/>
        </p:nvSpPr>
        <p:spPr>
          <a:xfrm>
            <a:off x="331471" y="27708"/>
            <a:ext cx="11528020" cy="461665"/>
          </a:xfrm>
          <a:prstGeom prst="rect">
            <a:avLst/>
          </a:prstGeom>
          <a:noFill/>
        </p:spPr>
        <p:txBody>
          <a:bodyPr wrap="square" rtlCol="0">
            <a:spAutoFit/>
          </a:bodyPr>
          <a:lstStyle/>
          <a:p>
            <a:r>
              <a:rPr lang="tr-TR" sz="2400" b="1" dirty="0">
                <a:solidFill>
                  <a:srgbClr val="C00000"/>
                </a:solidFill>
              </a:rPr>
              <a:t>Gelişmekte Olan Ekonomiler – Kişi Başı Hasıla &amp; Dijitalleşme, Kamu-Özel Sektör Paylaşımı</a:t>
            </a:r>
          </a:p>
        </p:txBody>
      </p:sp>
      <p:sp>
        <p:nvSpPr>
          <p:cNvPr id="10" name="TextBox 9">
            <a:extLst>
              <a:ext uri="{FF2B5EF4-FFF2-40B4-BE49-F238E27FC236}">
                <a16:creationId xmlns:a16="http://schemas.microsoft.com/office/drawing/2014/main" id="{4DB4A915-53C6-4A9F-886F-B68964B3393E}"/>
              </a:ext>
            </a:extLst>
          </p:cNvPr>
          <p:cNvSpPr txBox="1"/>
          <p:nvPr/>
        </p:nvSpPr>
        <p:spPr>
          <a:xfrm>
            <a:off x="9430327" y="882314"/>
            <a:ext cx="2429164" cy="2215991"/>
          </a:xfrm>
          <a:prstGeom prst="rect">
            <a:avLst/>
          </a:prstGeom>
          <a:noFill/>
        </p:spPr>
        <p:txBody>
          <a:bodyPr wrap="square" rtlCol="0">
            <a:spAutoFit/>
          </a:bodyPr>
          <a:lstStyle/>
          <a:p>
            <a:pPr marL="176213" indent="-176213">
              <a:buFont typeface="Arial" panose="020B0604020202020204" pitchFamily="34" charset="0"/>
              <a:buChar char="•"/>
            </a:pPr>
            <a:r>
              <a:rPr lang="tr-TR" dirty="0"/>
              <a:t>Dünya Bankası: Dijital ekonomi küresel hasılanın %15’i </a:t>
            </a:r>
            <a:r>
              <a:rPr lang="tr-TR" sz="1200" dirty="0"/>
              <a:t>(ve 2,5 kat hızlı artıyor.</a:t>
            </a:r>
          </a:p>
          <a:p>
            <a:pPr marL="176213" indent="-176213">
              <a:buFont typeface="Arial" panose="020B0604020202020204" pitchFamily="34" charset="0"/>
              <a:buChar char="•"/>
            </a:pPr>
            <a:r>
              <a:rPr lang="tr-TR" dirty="0"/>
              <a:t>Dijital Rekabetçilik ve Kişi Başı Hasıla arasında yüksek ve artan korelasyon.</a:t>
            </a:r>
          </a:p>
        </p:txBody>
      </p:sp>
      <p:sp>
        <p:nvSpPr>
          <p:cNvPr id="11" name="TextBox 10">
            <a:extLst>
              <a:ext uri="{FF2B5EF4-FFF2-40B4-BE49-F238E27FC236}">
                <a16:creationId xmlns:a16="http://schemas.microsoft.com/office/drawing/2014/main" id="{4886C236-5B05-4F40-A165-5835C7D6F6FC}"/>
              </a:ext>
            </a:extLst>
          </p:cNvPr>
          <p:cNvSpPr txBox="1"/>
          <p:nvPr/>
        </p:nvSpPr>
        <p:spPr>
          <a:xfrm>
            <a:off x="9430327" y="3928245"/>
            <a:ext cx="2429164" cy="2862322"/>
          </a:xfrm>
          <a:prstGeom prst="rect">
            <a:avLst/>
          </a:prstGeom>
          <a:noFill/>
        </p:spPr>
        <p:txBody>
          <a:bodyPr wrap="square" rtlCol="0">
            <a:spAutoFit/>
          </a:bodyPr>
          <a:lstStyle/>
          <a:p>
            <a:pPr marL="176213" indent="-176213">
              <a:buFont typeface="Arial" panose="020B0604020202020204" pitchFamily="34" charset="0"/>
              <a:buChar char="•"/>
            </a:pPr>
            <a:r>
              <a:rPr lang="tr-TR" dirty="0"/>
              <a:t>Kamu sektörünün dijitalleşmede öncü rolü</a:t>
            </a:r>
          </a:p>
          <a:p>
            <a:pPr marL="176213" indent="-176213">
              <a:buFont typeface="Arial" panose="020B0604020202020204" pitchFamily="34" charset="0"/>
              <a:buChar char="•"/>
            </a:pPr>
            <a:r>
              <a:rPr lang="tr-TR" dirty="0"/>
              <a:t>Türkiye’de kamunun ortalamanın üzerinde katkısı</a:t>
            </a:r>
          </a:p>
          <a:p>
            <a:pPr marL="176213" indent="-176213">
              <a:buFont typeface="Arial" panose="020B0604020202020204" pitchFamily="34" charset="0"/>
              <a:buChar char="•"/>
            </a:pPr>
            <a:r>
              <a:rPr lang="tr-TR" dirty="0"/>
              <a:t>Projeksiyon: Özel sektörde küresel faydalar için artacak dijitalleşme </a:t>
            </a:r>
          </a:p>
        </p:txBody>
      </p:sp>
      <p:sp>
        <p:nvSpPr>
          <p:cNvPr id="12" name="TextBox 11">
            <a:extLst>
              <a:ext uri="{FF2B5EF4-FFF2-40B4-BE49-F238E27FC236}">
                <a16:creationId xmlns:a16="http://schemas.microsoft.com/office/drawing/2014/main" id="{14024519-4677-48C7-BF8F-F11850DA8B06}"/>
              </a:ext>
            </a:extLst>
          </p:cNvPr>
          <p:cNvSpPr txBox="1"/>
          <p:nvPr/>
        </p:nvSpPr>
        <p:spPr>
          <a:xfrm>
            <a:off x="11674764" y="6557818"/>
            <a:ext cx="517236" cy="338554"/>
          </a:xfrm>
          <a:prstGeom prst="rect">
            <a:avLst/>
          </a:prstGeom>
          <a:noFill/>
        </p:spPr>
        <p:txBody>
          <a:bodyPr wrap="square" rtlCol="0">
            <a:spAutoFit/>
          </a:bodyPr>
          <a:lstStyle/>
          <a:p>
            <a:pPr algn="r"/>
            <a:r>
              <a:rPr lang="tr-TR" sz="1600" dirty="0"/>
              <a:t>2/3</a:t>
            </a:r>
          </a:p>
        </p:txBody>
      </p:sp>
    </p:spTree>
    <p:extLst>
      <p:ext uri="{BB962C8B-B14F-4D97-AF65-F5344CB8AC3E}">
        <p14:creationId xmlns:p14="http://schemas.microsoft.com/office/powerpoint/2010/main" val="3075120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F7D10E11-9327-4DA1-9515-8C64CCE43800}"/>
              </a:ext>
            </a:extLst>
          </p:cNvPr>
          <p:cNvSpPr txBox="1"/>
          <p:nvPr/>
        </p:nvSpPr>
        <p:spPr>
          <a:xfrm>
            <a:off x="331471" y="27708"/>
            <a:ext cx="11528020" cy="461665"/>
          </a:xfrm>
          <a:prstGeom prst="rect">
            <a:avLst/>
          </a:prstGeom>
          <a:noFill/>
        </p:spPr>
        <p:txBody>
          <a:bodyPr wrap="square" rtlCol="0">
            <a:spAutoFit/>
          </a:bodyPr>
          <a:lstStyle/>
          <a:p>
            <a:r>
              <a:rPr lang="tr-TR" sz="2400" b="1" dirty="0">
                <a:solidFill>
                  <a:srgbClr val="C00000"/>
                </a:solidFill>
              </a:rPr>
              <a:t>Sonuç</a:t>
            </a:r>
          </a:p>
        </p:txBody>
      </p:sp>
      <p:sp>
        <p:nvSpPr>
          <p:cNvPr id="10" name="TextBox 9">
            <a:extLst>
              <a:ext uri="{FF2B5EF4-FFF2-40B4-BE49-F238E27FC236}">
                <a16:creationId xmlns:a16="http://schemas.microsoft.com/office/drawing/2014/main" id="{4DB4A915-53C6-4A9F-886F-B68964B3393E}"/>
              </a:ext>
            </a:extLst>
          </p:cNvPr>
          <p:cNvSpPr txBox="1"/>
          <p:nvPr/>
        </p:nvSpPr>
        <p:spPr>
          <a:xfrm>
            <a:off x="328331" y="549809"/>
            <a:ext cx="11531160" cy="5940088"/>
          </a:xfrm>
          <a:prstGeom prst="rect">
            <a:avLst/>
          </a:prstGeom>
          <a:noFill/>
        </p:spPr>
        <p:txBody>
          <a:bodyPr wrap="square" rtlCol="0">
            <a:spAutoFit/>
          </a:bodyPr>
          <a:lstStyle/>
          <a:p>
            <a:pPr marL="457200" indent="-457200">
              <a:spcAft>
                <a:spcPts val="600"/>
              </a:spcAft>
              <a:buFont typeface="+mj-lt"/>
              <a:buAutoNum type="arabicPeriod"/>
            </a:pPr>
            <a:r>
              <a:rPr lang="tr-TR" sz="2400" dirty="0"/>
              <a:t>Türkiye’nin büyüme modeli; ihracat ve giden yatırımlarla, yani mal-hizmet-sermaye-insan ihracatıyla bölgeselleşme ve küreselleşme eğiliminde. Düşük emek ve arazi maliyetlerinden yüksek katma değerli bir ekonomiye yavaş yavaş dönüşüyor.</a:t>
            </a:r>
          </a:p>
          <a:p>
            <a:pPr marL="457200" indent="-457200">
              <a:spcAft>
                <a:spcPts val="600"/>
              </a:spcAft>
              <a:buFont typeface="+mj-lt"/>
              <a:buAutoNum type="arabicPeriod"/>
            </a:pPr>
            <a:r>
              <a:rPr lang="tr-TR" sz="2400" dirty="0"/>
              <a:t>Özel sektörün ekonomideki payı hem niceliksel hem de niteliksel olarak artıyor. Ancak sabit sermaye birikimi, yüksek teknolojiye geçiş hızı ve verimlilik görece düşük. Dijitalleşme sermaye geri dönüş oranını yükseltip oynaklığı düşüren en en önemli unsur.</a:t>
            </a:r>
          </a:p>
          <a:p>
            <a:pPr marL="457200" indent="-457200">
              <a:spcAft>
                <a:spcPts val="600"/>
              </a:spcAft>
              <a:buFont typeface="+mj-lt"/>
              <a:buAutoNum type="arabicPeriod"/>
            </a:pPr>
            <a:r>
              <a:rPr lang="tr-TR" sz="2400" dirty="0"/>
              <a:t>Özel sektörün dijitalleşme yatırımları düşük düzeyde ve yavaş artıyor. Ancak tıpkı Giden Yatırım Stokunda olduğu gibi rekabetçilik ve büyüme hızını artırmak için dijitalleşmenin hızla artacağı öngörülüyor. Kamu dönüşümde öncü, özel sektörü destekliyor ve zorluyor.</a:t>
            </a:r>
          </a:p>
          <a:p>
            <a:pPr marL="457200" indent="-457200">
              <a:spcAft>
                <a:spcPts val="600"/>
              </a:spcAft>
              <a:buFont typeface="+mj-lt"/>
              <a:buAutoNum type="arabicPeriod"/>
            </a:pPr>
            <a:r>
              <a:rPr lang="tr-TR" sz="2400" dirty="0"/>
              <a:t>Yüksek dijital dönüşüm; firmaların sadece etkinlik ve verimliğini değil değerliliğini, yatırım alma ve iş ortağı olma/bulma kapasitesini de artırıyor. Firmaların bölgeselleşme/küreselleşme becerileriyle dijitalleşme seviyeleri doğru orantılı.</a:t>
            </a:r>
          </a:p>
          <a:p>
            <a:pPr marL="457200" indent="-457200">
              <a:spcAft>
                <a:spcPts val="600"/>
              </a:spcAft>
              <a:buFont typeface="+mj-lt"/>
              <a:buAutoNum type="arabicPeriod"/>
            </a:pPr>
            <a:r>
              <a:rPr lang="tr-TR" sz="2400" dirty="0"/>
              <a:t>Bu çerçevede muhasebe meslek mensuplarının dijital dönüşüm ve sürdürülebilirlik raporlarındaki rolü, yetkinlikleri nispetinde hem memleket ekonomisine hem de kendilerine büyük katkılar sağlayabilecek. </a:t>
            </a:r>
          </a:p>
        </p:txBody>
      </p:sp>
      <p:sp>
        <p:nvSpPr>
          <p:cNvPr id="7" name="TextBox 6">
            <a:extLst>
              <a:ext uri="{FF2B5EF4-FFF2-40B4-BE49-F238E27FC236}">
                <a16:creationId xmlns:a16="http://schemas.microsoft.com/office/drawing/2014/main" id="{1E1235CC-E38E-46CD-97DF-ECE5BE26176D}"/>
              </a:ext>
            </a:extLst>
          </p:cNvPr>
          <p:cNvSpPr txBox="1"/>
          <p:nvPr/>
        </p:nvSpPr>
        <p:spPr>
          <a:xfrm>
            <a:off x="11674764" y="6557818"/>
            <a:ext cx="517236" cy="338554"/>
          </a:xfrm>
          <a:prstGeom prst="rect">
            <a:avLst/>
          </a:prstGeom>
          <a:noFill/>
        </p:spPr>
        <p:txBody>
          <a:bodyPr wrap="square" rtlCol="0">
            <a:spAutoFit/>
          </a:bodyPr>
          <a:lstStyle/>
          <a:p>
            <a:pPr algn="r"/>
            <a:r>
              <a:rPr lang="tr-TR" sz="1600" dirty="0"/>
              <a:t>3/3</a:t>
            </a:r>
          </a:p>
        </p:txBody>
      </p:sp>
    </p:spTree>
    <p:extLst>
      <p:ext uri="{BB962C8B-B14F-4D97-AF65-F5344CB8AC3E}">
        <p14:creationId xmlns:p14="http://schemas.microsoft.com/office/powerpoint/2010/main" val="293441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TotalTime>
  <Words>334</Words>
  <PresentationFormat>Widescreen</PresentationFormat>
  <Paragraphs>30</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2024-02-20T13:25:34Z</dcterms:created>
  <dcterms:modified xsi:type="dcterms:W3CDTF">2024-02-24T11:44:12Z</dcterms:modified>
</cp:coreProperties>
</file>